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9" r:id="rId10"/>
    <p:sldId id="266" r:id="rId11"/>
    <p:sldId id="267" r:id="rId12"/>
    <p:sldId id="268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BAE"/>
    <a:srgbClr val="2D9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6545D15-8FF8-4F8E-A094-5B9B7860AF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9FEBBD-B585-4ECD-9199-56D218972C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5C64110C-6CBA-4C89-A59A-4A97D1FC5287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5012CC-A9D7-4006-9B04-63387ED68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AD899A-A51C-4DAE-A596-6AA03B375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128CBB35-DC4E-4C65-8905-4118A4D998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3419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D9901F28-5AD5-4F77-AC07-6CD3D372DC0F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399CDC81-9CCD-4A8F-B407-18FF1CFAE1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6534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D969-BDC5-4542-913B-0B0EBFAD7D94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0D83-F078-4B86-926D-8203C02DD1AB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6077-4496-4D3C-9BD5-9F2E496C9E35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8E06-3BA4-46A5-8689-7ACFA14A966D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D601-AEC0-4457-96DC-CB27FB22A7F8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4B35-FCD4-4C98-9E6D-5D9F9C1FE93A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FADE-C992-45BA-8D57-D36154134736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EB2E-51F7-4332-BEC9-7BF4456333C9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8BC2-0021-4681-95B5-8371A5CA4802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A85C-C05F-4F97-93B6-6A2C4F999449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335E631-D030-4C4A-8B3D-65FC7F4EBFAD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A19F-9289-4B02-8362-4273E4A07D73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amYenEVWc&amp;list=PLn21R9BAJt0nHJAwUztCVLkSgKByfv3U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meneercasino.com/uploads/nieuws/oma_schrikt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www.nlp-nu.nl/wp-content/uploads/2018/02/4G-feedback-loop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53EAC09-07EB-4436-B849-E13E5DB1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90DD19-C0A2-4FF6-8C5D-9CB02634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04" y="388471"/>
            <a:ext cx="1828159" cy="1828159"/>
          </a:xfrm>
          <a:prstGeom prst="rect">
            <a:avLst/>
          </a:prstGeom>
          <a:effectLst>
            <a:outerShdw blurRad="520700" dist="50800" dir="5400000" sx="25000" sy="25000" algn="ctr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 extrusionH="914400" contourW="133350">
            <a:bevelT w="425450" h="107950" prst="softRound"/>
            <a:bevelB/>
            <a:extrusionClr>
              <a:schemeClr val="accent1">
                <a:lumMod val="60000"/>
                <a:lumOff val="40000"/>
              </a:schemeClr>
            </a:extrusionClr>
            <a:contourClr>
              <a:srgbClr val="ED6BAE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E8357DB-B648-4E33-920A-EEAAED4DA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07" y="-224781"/>
            <a:ext cx="4217903" cy="263618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4A76AE5-4628-4EAE-96A6-8E4F5D31947F}"/>
              </a:ext>
            </a:extLst>
          </p:cNvPr>
          <p:cNvSpPr txBox="1">
            <a:spLocks/>
          </p:cNvSpPr>
          <p:nvPr/>
        </p:nvSpPr>
        <p:spPr>
          <a:xfrm>
            <a:off x="3582967" y="1302550"/>
            <a:ext cx="4713997" cy="195453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nl-NL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nl-NL" sz="5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5400" b="1" dirty="0">
                <a:solidFill>
                  <a:srgbClr val="2D91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Ik + jij = wij!</a:t>
            </a:r>
          </a:p>
          <a:p>
            <a:pPr algn="ctr"/>
            <a:br>
              <a:rPr lang="nl-NL" sz="5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l-NL" sz="2400" b="1" dirty="0">
                <a:solidFill>
                  <a:srgbClr val="ED6BA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Weer met elkaar in gesprek gaan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20EFAC-8360-4B63-8B85-E199EC79A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3288">
            <a:off x="8777268" y="2533917"/>
            <a:ext cx="2962059" cy="2029540"/>
          </a:xfrm>
          <a:prstGeom prst="rect">
            <a:avLst/>
          </a:prstGeom>
          <a:effectLst>
            <a:outerShdw blurRad="304800" dist="50800" dir="5400000" sx="103000" sy="103000" algn="ctr" rotWithShape="0">
              <a:srgbClr val="000000">
                <a:alpha val="62000"/>
              </a:srgbClr>
            </a:outerShdw>
          </a:effectLst>
          <a:scene3d>
            <a:camera prst="orthographicFront"/>
            <a:lightRig rig="threePt" dir="t"/>
          </a:scene3d>
          <a:sp3d>
            <a:bevelT w="349250" h="228600"/>
          </a:sp3d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9B0C9DF1-EEF4-4C67-A013-45ABAF55EC47}"/>
              </a:ext>
            </a:extLst>
          </p:cNvPr>
          <p:cNvSpPr txBox="1">
            <a:spLocks/>
          </p:cNvSpPr>
          <p:nvPr/>
        </p:nvSpPr>
        <p:spPr>
          <a:xfrm>
            <a:off x="1777464" y="5303012"/>
            <a:ext cx="8637072" cy="8120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Workshop</a:t>
            </a:r>
          </a:p>
          <a:p>
            <a:pPr marL="0" indent="0" algn="ctr">
              <a:buNone/>
            </a:pPr>
            <a:r>
              <a:rPr lang="nl-NL" sz="1500" dirty="0">
                <a:latin typeface="Cambria" panose="02040503050406030204" pitchFamily="18" charset="0"/>
                <a:ea typeface="Cambria" panose="02040503050406030204" pitchFamily="18" charset="0"/>
              </a:rPr>
              <a:t> door: Bernadette Keijzer, geregistreerd ADR Familie Mediator, Onderhandelaar en Conflictcoach</a:t>
            </a:r>
          </a:p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8A5C4B-17FC-49BB-BD2B-D4F91B3B8D04}"/>
              </a:ext>
            </a:extLst>
          </p:cNvPr>
          <p:cNvSpPr txBox="1"/>
          <p:nvPr/>
        </p:nvSpPr>
        <p:spPr>
          <a:xfrm>
            <a:off x="2807263" y="3548687"/>
            <a:ext cx="6265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Datum  			: 	</a:t>
            </a: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</a:rPr>
              <a:t>woensdag 13 maart 2019 </a:t>
            </a: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Tijd				: 	</a:t>
            </a: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</a:rPr>
              <a:t>19.00 – 22.00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uur</a:t>
            </a: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Locatie			: 	Haskeruitgang 103 te </a:t>
            </a: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</a:rPr>
              <a:t>Heerenveen</a:t>
            </a: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Prijs	 alleen		: 	€ 97,50 </a:t>
            </a: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Prijs met Partner	: 	€ 146,25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5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2093-230E-45C8-8284-47FD7E34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Cirkel van invloed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B33BAA-B6B0-450F-BC17-56F16D4B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792006-8379-49A5-9C9C-B860206E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DDBE907F-5180-4CCE-92DE-1D5BBB7B7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6908" r="31"/>
          <a:stretch/>
        </p:blipFill>
        <p:spPr>
          <a:xfrm>
            <a:off x="2301293" y="2098452"/>
            <a:ext cx="7903845" cy="36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1BB3D-26BD-4AE3-B6B0-48B64452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 </a:t>
            </a:r>
            <a:r>
              <a:rPr lang="nl-NL" dirty="0" err="1"/>
              <a:t>anna</a:t>
            </a:r>
            <a:r>
              <a:rPr lang="nl-NL" dirty="0"/>
              <a:t> was een oen…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F068574-6840-437B-8180-725857F6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9390D1-FAE9-4EBD-8146-D3EE11EFC533}"/>
              </a:ext>
            </a:extLst>
          </p:cNvPr>
          <p:cNvSpPr txBox="1"/>
          <p:nvPr/>
        </p:nvSpPr>
        <p:spPr>
          <a:xfrm>
            <a:off x="1144533" y="2137410"/>
            <a:ext cx="991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ED6BAE"/>
                </a:solidFill>
              </a:rPr>
              <a:t>OMA ANNA was een OEN en smeerde zich onder invloed van LSD DIK in met NIVEA.</a:t>
            </a:r>
            <a:endParaRPr lang="nl-NL" dirty="0">
              <a:solidFill>
                <a:srgbClr val="ED6BAE"/>
              </a:solidFill>
            </a:endParaRPr>
          </a:p>
          <a:p>
            <a:endParaRPr lang="nl-NL" dirty="0"/>
          </a:p>
        </p:txBody>
      </p:sp>
      <p:pic>
        <p:nvPicPr>
          <p:cNvPr id="2062" name="Afbeelding 8" descr="Afbeeldingsresultaat voor oma">
            <a:extLst>
              <a:ext uri="{FF2B5EF4-FFF2-40B4-BE49-F238E27FC236}">
                <a16:creationId xmlns:a16="http://schemas.microsoft.com/office/drawing/2014/main" id="{36859918-192C-4B93-B046-CFF124F4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74" y="2661165"/>
            <a:ext cx="984569" cy="9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BF855CA7-013F-4CBD-B2A0-A0100CCA83B2}"/>
              </a:ext>
            </a:extLst>
          </p:cNvPr>
          <p:cNvSpPr/>
          <p:nvPr/>
        </p:nvSpPr>
        <p:spPr>
          <a:xfrm>
            <a:off x="2217420" y="2688613"/>
            <a:ext cx="88374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1" dirty="0">
                <a:solidFill>
                  <a:srgbClr val="2D9139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Oordelen, Meningen en Adviezen (OMA)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ED6BAE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Laat ze achterwege, luister zonder te oordelen of direct te oordelen.</a:t>
            </a:r>
          </a:p>
          <a:p>
            <a:pPr>
              <a:spcAft>
                <a:spcPts val="0"/>
              </a:spcAft>
            </a:pPr>
            <a:endParaRPr lang="nl-NL" dirty="0">
              <a:solidFill>
                <a:srgbClr val="ED6BAE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ED6BAE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E09D23B1-8476-4C8D-A7E4-2CBE4C649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74" y="3825926"/>
            <a:ext cx="1012797" cy="1057810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9BAC7980-5937-4873-9AAB-6B10FBA0A6A3}"/>
              </a:ext>
            </a:extLst>
          </p:cNvPr>
          <p:cNvSpPr/>
          <p:nvPr/>
        </p:nvSpPr>
        <p:spPr>
          <a:xfrm>
            <a:off x="2190270" y="3775740"/>
            <a:ext cx="7628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1" dirty="0">
                <a:solidFill>
                  <a:srgbClr val="2D9139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Altijd Navragen, Nooit iets Aannemen (ANNA) 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spcAft>
                <a:spcPts val="1375"/>
              </a:spcAft>
            </a:pPr>
            <a:r>
              <a:rPr lang="nl-NL" dirty="0">
                <a:solidFill>
                  <a:srgbClr val="ED6BAE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Herhaal en vraag na of je het goed hebt begrepen. 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66" name="Picture 18" descr="figaro nieuwsgierig">
            <a:extLst>
              <a:ext uri="{FF2B5EF4-FFF2-40B4-BE49-F238E27FC236}">
                <a16:creationId xmlns:a16="http://schemas.microsoft.com/office/drawing/2014/main" id="{D96ADDFB-8D69-46C9-90D8-74C6AD73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74" y="5059289"/>
            <a:ext cx="1039946" cy="9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0E8CAAA2-B951-4375-BD35-356235F5771B}"/>
              </a:ext>
            </a:extLst>
          </p:cNvPr>
          <p:cNvSpPr/>
          <p:nvPr/>
        </p:nvSpPr>
        <p:spPr>
          <a:xfrm>
            <a:off x="2316480" y="5121682"/>
            <a:ext cx="7170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1" dirty="0">
                <a:solidFill>
                  <a:srgbClr val="2D9139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Open, Eerlijk en Nieuwsgierig (OEN)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dirty="0">
                <a:solidFill>
                  <a:srgbClr val="ED6BA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Oprechte interesse; laat een ander zijn verhaal doen</a:t>
            </a:r>
            <a:r>
              <a:rPr lang="nl-NL" sz="2000" dirty="0">
                <a:solidFill>
                  <a:srgbClr val="00B0F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dirty="0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0556F82D-3076-4A98-81B8-B3B731532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E2C61-B22B-4363-9AE2-D0F3A942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 oma </a:t>
            </a:r>
            <a:r>
              <a:rPr lang="nl-NL" dirty="0" err="1"/>
              <a:t>anna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A18D68C-E340-4AAB-B95B-100F4694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6" name="Picture 27">
            <a:extLst>
              <a:ext uri="{FF2B5EF4-FFF2-40B4-BE49-F238E27FC236}">
                <a16:creationId xmlns:a16="http://schemas.microsoft.com/office/drawing/2014/main" id="{FBFFD172-5A30-4ADB-8953-3FB7DBFA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219746"/>
            <a:ext cx="1401956" cy="10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D348E33-D0FA-4F20-BEDD-35912EF3ACC0}"/>
              </a:ext>
            </a:extLst>
          </p:cNvPr>
          <p:cNvSpPr/>
          <p:nvPr/>
        </p:nvSpPr>
        <p:spPr>
          <a:xfrm>
            <a:off x="3048000" y="2214846"/>
            <a:ext cx="800685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>
              <a:spcAft>
                <a:spcPts val="300"/>
              </a:spcAft>
            </a:pPr>
            <a:r>
              <a:rPr lang="nl-NL" sz="2400" b="1" kern="1600" dirty="0">
                <a:solidFill>
                  <a:srgbClr val="2D913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Luisteren, Samenvatten, Doorvragen (LSD) </a:t>
            </a:r>
            <a:endParaRPr lang="nl-NL" sz="2400" b="1" kern="16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6350" indent="-6350">
              <a:spcAft>
                <a:spcPts val="0"/>
              </a:spcAft>
            </a:pPr>
            <a:r>
              <a:rPr lang="nl-NL" dirty="0">
                <a:solidFill>
                  <a:srgbClr val="ED6BAE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Luister, vat samen wat je hebt gehoord, vraag na of dit klopt of vraag anders om verduidelijking. 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7" name="Picture 21">
            <a:extLst>
              <a:ext uri="{FF2B5EF4-FFF2-40B4-BE49-F238E27FC236}">
                <a16:creationId xmlns:a16="http://schemas.microsoft.com/office/drawing/2014/main" id="{9F938F76-64BA-4861-AC6D-458C33A4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80" y="3479832"/>
            <a:ext cx="1401955" cy="11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90C4CCF-BC4B-441C-AC16-BF73FAD3CAC4}"/>
              </a:ext>
            </a:extLst>
          </p:cNvPr>
          <p:cNvSpPr/>
          <p:nvPr/>
        </p:nvSpPr>
        <p:spPr>
          <a:xfrm>
            <a:off x="3048000" y="3429000"/>
            <a:ext cx="800685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/>
            <a:r>
              <a:rPr lang="nl-NL" sz="2400" b="1" kern="1600" dirty="0">
                <a:solidFill>
                  <a:srgbClr val="2D913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Maak je niet Dik (DIK)</a:t>
            </a:r>
            <a:r>
              <a:rPr lang="nl-NL" sz="2000" b="1" kern="1600" dirty="0">
                <a:solidFill>
                  <a:srgbClr val="2D9139"/>
                </a:solidFill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nl-NL" sz="2400" b="1" kern="16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6350" marR="1637030" indent="-6350"/>
            <a:r>
              <a:rPr lang="nl-NL" dirty="0">
                <a:solidFill>
                  <a:srgbClr val="ED6BAE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Denk In Kwaliteiten. Kritiek geven is makkelijk,  focus op de dingen die wél goed gaan. 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19">
            <a:extLst>
              <a:ext uri="{FF2B5EF4-FFF2-40B4-BE49-F238E27FC236}">
                <a16:creationId xmlns:a16="http://schemas.microsoft.com/office/drawing/2014/main" id="{F36570CE-3E66-486C-970A-3224A52F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88" y="4814584"/>
            <a:ext cx="1234472" cy="12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361F37C-823B-4B43-827A-FAA651B11C95}"/>
              </a:ext>
            </a:extLst>
          </p:cNvPr>
          <p:cNvSpPr/>
          <p:nvPr/>
        </p:nvSpPr>
        <p:spPr>
          <a:xfrm>
            <a:off x="2956560" y="4814584"/>
            <a:ext cx="8098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kern="1600" dirty="0">
                <a:solidFill>
                  <a:srgbClr val="2D913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Niets Invullen Voor Een Ander (NIVEA) </a:t>
            </a:r>
            <a:endParaRPr lang="nl-NL" sz="2400" b="1" kern="16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ED6BAE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Geef niet zelf een betekenis aan woorden of bepaald gedrag, vraag na  of je het goed hebt begrepen of gezien. </a:t>
            </a:r>
            <a:endParaRPr lang="nl-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93CABCB-FDA6-431F-B811-8477F976E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53D4B95-8AA0-4D5A-82EC-A491F157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F6A950A-E448-4728-B55B-0DAB9844F23A}"/>
              </a:ext>
            </a:extLst>
          </p:cNvPr>
          <p:cNvSpPr txBox="1">
            <a:spLocks/>
          </p:cNvSpPr>
          <p:nvPr/>
        </p:nvSpPr>
        <p:spPr>
          <a:xfrm>
            <a:off x="1444671" y="1577340"/>
            <a:ext cx="3275013" cy="3880460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r>
              <a:rPr lang="nl-NL" dirty="0"/>
              <a:t>Voorstelronde</a:t>
            </a:r>
          </a:p>
          <a:p>
            <a:r>
              <a:rPr lang="nl-NL" dirty="0" err="1"/>
              <a:t>Copingstijlen</a:t>
            </a:r>
            <a:endParaRPr lang="nl-NL" dirty="0"/>
          </a:p>
          <a:p>
            <a:r>
              <a:rPr lang="nl-NL" dirty="0"/>
              <a:t>Hechtingsstijlen</a:t>
            </a:r>
          </a:p>
          <a:p>
            <a:r>
              <a:rPr lang="nl-NL" dirty="0" err="1"/>
              <a:t>Transactionele</a:t>
            </a:r>
            <a:r>
              <a:rPr lang="nl-NL" dirty="0"/>
              <a:t> Analyse</a:t>
            </a:r>
          </a:p>
          <a:p>
            <a:r>
              <a:rPr lang="nl-NL" dirty="0"/>
              <a:t>Reddersdriehoek</a:t>
            </a:r>
          </a:p>
          <a:p>
            <a:r>
              <a:rPr lang="nl-NL" dirty="0"/>
              <a:t>Winnaarsdriehoek</a:t>
            </a:r>
          </a:p>
          <a:p>
            <a:r>
              <a:rPr lang="nl-NL" dirty="0"/>
              <a:t>4 G Model</a:t>
            </a:r>
          </a:p>
          <a:p>
            <a:r>
              <a:rPr lang="nl-NL" dirty="0"/>
              <a:t>Cirkel van Invloed</a:t>
            </a:r>
          </a:p>
          <a:p>
            <a:r>
              <a:rPr lang="nl-NL" dirty="0"/>
              <a:t>Communicatieregel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740EBEC-46D9-4157-9909-9C08C50F8759}"/>
              </a:ext>
            </a:extLst>
          </p:cNvPr>
          <p:cNvSpPr txBox="1"/>
          <p:nvPr/>
        </p:nvSpPr>
        <p:spPr>
          <a:xfrm>
            <a:off x="1444671" y="1200150"/>
            <a:ext cx="281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INHOUD: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3F6E86F-63E8-4F18-98D2-A66E43A3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887" y="1302551"/>
            <a:ext cx="6013450" cy="40058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0F9F01-0C64-440E-AC5F-EF95827C5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863" y="-205202"/>
            <a:ext cx="2852068" cy="17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2093-230E-45C8-8284-47FD7E34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mbria" panose="02040503050406030204" pitchFamily="18" charset="0"/>
                <a:ea typeface="Cambria" panose="02040503050406030204" pitchFamily="18" charset="0"/>
              </a:rPr>
              <a:t>Copingstijlen</a:t>
            </a:r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B3DBF4-307D-4B5E-ACEE-DA1425E63A56}"/>
              </a:ext>
            </a:extLst>
          </p:cNvPr>
          <p:cNvSpPr txBox="1"/>
          <p:nvPr/>
        </p:nvSpPr>
        <p:spPr>
          <a:xfrm>
            <a:off x="1451579" y="2343150"/>
            <a:ext cx="9603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Er zijn zeven verschillende </a:t>
            </a:r>
            <a:r>
              <a:rPr lang="nl-NL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copingstijlen</a:t>
            </a:r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nl-N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  De </a:t>
            </a:r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aanpakker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2"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bliksemafleider</a:t>
            </a:r>
          </a:p>
          <a:p>
            <a:pPr marL="342900" indent="-342900">
              <a:buAutoNum type="arabicPeriod" startAt="2"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onderduiker</a:t>
            </a:r>
          </a:p>
          <a:p>
            <a:pPr marL="342900" indent="-342900">
              <a:buAutoNum type="arabicPeriod" startAt="2"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deler</a:t>
            </a:r>
          </a:p>
          <a:p>
            <a:pPr marL="342900" indent="-342900">
              <a:buAutoNum type="arabicPeriod" startAt="2"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piekeraar</a:t>
            </a:r>
          </a:p>
          <a:p>
            <a:pPr marL="342900" indent="-342900">
              <a:buAutoNum type="arabicPeriod" startAt="2"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vechtjas</a:t>
            </a:r>
          </a:p>
          <a:p>
            <a:pPr marL="342900" indent="-342900">
              <a:buAutoNum type="arabicPeriod" startAt="2"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 </a:t>
            </a:r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susser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2"/>
            </a:pPr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				Wat is jouw </a:t>
            </a:r>
            <a:r>
              <a:rPr lang="nl-N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copingstijl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r>
              <a:rPr lang="nl-NL" dirty="0"/>
              <a:t>Vul de vragenlijst </a:t>
            </a:r>
            <a:r>
              <a:rPr lang="nl-NL" dirty="0" err="1"/>
              <a:t>copingstijl</a:t>
            </a:r>
            <a:r>
              <a:rPr lang="nl-NL" dirty="0"/>
              <a:t> in, bereken jouw score en zie welke </a:t>
            </a:r>
          </a:p>
          <a:p>
            <a:r>
              <a:rPr lang="nl-NL" dirty="0" err="1"/>
              <a:t>copingstijl</a:t>
            </a:r>
            <a:r>
              <a:rPr lang="nl-NL" dirty="0"/>
              <a:t> jij hanteert en bekijk voor jezelf of deze altijd wel zo effectief is.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B33BAA-B6B0-450F-BC17-56F16D4B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792006-8379-49A5-9C9C-B860206E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67F151-9779-415D-BAF3-C9C72CC34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130" y="2098452"/>
            <a:ext cx="3101519" cy="35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4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2093-230E-45C8-8284-47FD7E34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Hechtingstijlen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5B3DBF4-307D-4B5E-ACEE-DA1425E63A56}"/>
              </a:ext>
            </a:extLst>
          </p:cNvPr>
          <p:cNvSpPr txBox="1"/>
          <p:nvPr/>
        </p:nvSpPr>
        <p:spPr>
          <a:xfrm>
            <a:off x="1451579" y="2343150"/>
            <a:ext cx="942978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Er zijn vier verschillende hechtingstijlen: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Zeker gehecht +/+</a:t>
            </a:r>
          </a:p>
          <a:p>
            <a:pPr marL="457200" indent="-457200">
              <a:buAutoNum type="arabicPeriod"/>
            </a:pP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Angstig (gepreoccupeerd) gehecht -/+</a:t>
            </a:r>
          </a:p>
          <a:p>
            <a:pPr marL="457200" indent="-457200">
              <a:buAutoNum type="arabicPeriod"/>
            </a:pP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Angstig vermijdend gehecht -/-</a:t>
            </a:r>
          </a:p>
          <a:p>
            <a:pPr marL="457200" indent="-457200">
              <a:buFontTx/>
              <a:buAutoNum type="arabicPeriod"/>
            </a:pP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Afwijzend vermijdend gehecht +/-</a:t>
            </a:r>
          </a:p>
          <a:p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B33BAA-B6B0-450F-BC17-56F16D4B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792006-8379-49A5-9C9C-B860206E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55F6007-A297-4696-B8A3-654D6453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79" y="2020806"/>
            <a:ext cx="4868875" cy="273874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2C59E04-08D0-4378-BAB1-2B7CC889E958}"/>
              </a:ext>
            </a:extLst>
          </p:cNvPr>
          <p:cNvSpPr txBox="1"/>
          <p:nvPr/>
        </p:nvSpPr>
        <p:spPr>
          <a:xfrm>
            <a:off x="7986413" y="2756933"/>
            <a:ext cx="6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+/+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3AFE64C-6EBF-4885-8582-98F3A9318B2E}"/>
              </a:ext>
            </a:extLst>
          </p:cNvPr>
          <p:cNvSpPr txBox="1"/>
          <p:nvPr/>
        </p:nvSpPr>
        <p:spPr>
          <a:xfrm>
            <a:off x="8776901" y="275693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-/+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95BDEA4-1763-435D-882B-787C77E1D74A}"/>
              </a:ext>
            </a:extLst>
          </p:cNvPr>
          <p:cNvSpPr txBox="1"/>
          <p:nvPr/>
        </p:nvSpPr>
        <p:spPr>
          <a:xfrm>
            <a:off x="8776901" y="3415484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-/-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E07FAA-F2CE-45DC-A7D1-C083889F7958}"/>
              </a:ext>
            </a:extLst>
          </p:cNvPr>
          <p:cNvSpPr txBox="1"/>
          <p:nvPr/>
        </p:nvSpPr>
        <p:spPr>
          <a:xfrm>
            <a:off x="7999182" y="34523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+/-</a:t>
            </a:r>
          </a:p>
        </p:txBody>
      </p:sp>
    </p:spTree>
    <p:extLst>
      <p:ext uri="{BB962C8B-B14F-4D97-AF65-F5344CB8AC3E}">
        <p14:creationId xmlns:p14="http://schemas.microsoft.com/office/powerpoint/2010/main" val="35223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2093-230E-45C8-8284-47FD7E34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Cambria" panose="02040503050406030204" pitchFamily="18" charset="0"/>
                <a:ea typeface="Cambria" panose="02040503050406030204" pitchFamily="18" charset="0"/>
              </a:rPr>
              <a:t>Transactionele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 analyse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B33BAA-B6B0-450F-BC17-56F16D4B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792006-8379-49A5-9C9C-B860206E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  <p:pic>
        <p:nvPicPr>
          <p:cNvPr id="1028" name="Picture 4" descr="drie-egoposities">
            <a:extLst>
              <a:ext uri="{FF2B5EF4-FFF2-40B4-BE49-F238E27FC236}">
                <a16:creationId xmlns:a16="http://schemas.microsoft.com/office/drawing/2014/main" id="{3D912999-87A6-46B0-9A96-33ABDCB1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98452"/>
            <a:ext cx="476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D0937D-7C8B-40F8-9432-6A570A80ABAA}"/>
              </a:ext>
            </a:extLst>
          </p:cNvPr>
          <p:cNvSpPr txBox="1"/>
          <p:nvPr/>
        </p:nvSpPr>
        <p:spPr>
          <a:xfrm>
            <a:off x="7306294" y="3280921"/>
            <a:ext cx="3909060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i="1" dirty="0"/>
              <a:t>Communicatie vanuit de ouder- of </a:t>
            </a:r>
            <a:r>
              <a:rPr lang="nl-NL" i="1" dirty="0" err="1"/>
              <a:t>kindrol</a:t>
            </a:r>
            <a:r>
              <a:rPr lang="nl-NL" i="1" dirty="0"/>
              <a:t> is een echo uit het verleden.  </a:t>
            </a:r>
          </a:p>
        </p:txBody>
      </p:sp>
    </p:spTree>
    <p:extLst>
      <p:ext uri="{BB962C8B-B14F-4D97-AF65-F5344CB8AC3E}">
        <p14:creationId xmlns:p14="http://schemas.microsoft.com/office/powerpoint/2010/main" val="169960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0639616-AEB6-44D0-B6DF-6A2995D1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Picture 2" descr="soorten-gedrag">
            <a:extLst>
              <a:ext uri="{FF2B5EF4-FFF2-40B4-BE49-F238E27FC236}">
                <a16:creationId xmlns:a16="http://schemas.microsoft.com/office/drawing/2014/main" id="{943EA462-A532-444E-B9A0-BEAC9E46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30" y="110485"/>
            <a:ext cx="5107939" cy="595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01C344-E9B9-460C-A8E4-4C51DBF62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449" y="114560"/>
            <a:ext cx="2995845" cy="18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6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2093-230E-45C8-8284-47FD7E34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Dramadriehoek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B33BAA-B6B0-450F-BC17-56F16D4B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792006-8379-49A5-9C9C-B860206E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FD03A59-37DF-4A70-BED7-B856DBF0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961541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02093-230E-45C8-8284-47FD7E34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winnaarsdriehoek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B33BAA-B6B0-450F-BC17-56F16D4B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792006-8379-49A5-9C9C-B860206EA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3830F7-9716-45BC-8767-26E62885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082" y="1900104"/>
            <a:ext cx="5537835" cy="41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E4ABD-2A11-4937-B25E-30164293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G 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36DA1C2-A279-460D-9141-9B6E8E15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980317-4D87-4E78-AD70-A9AE8F3E4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740" y="2948940"/>
            <a:ext cx="8783449" cy="78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4097" name="Picture 1" descr="https://www.nlp-nu.nl/wp-content/uploads/2018/02/4G-feedback-loops.jpg">
            <a:extLst>
              <a:ext uri="{FF2B5EF4-FFF2-40B4-BE49-F238E27FC236}">
                <a16:creationId xmlns:a16="http://schemas.microsoft.com/office/drawing/2014/main" id="{D3ED09C8-01AC-470D-8453-98928221E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667951"/>
            <a:ext cx="9634226" cy="28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95A99D-D569-4CF4-93E7-F21EA6E5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096" y="2701321"/>
            <a:ext cx="771429" cy="4952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004F0C-C3EF-49B6-907D-1E2D96525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509" y="226049"/>
            <a:ext cx="2995845" cy="18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836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1044</TotalTime>
  <Words>288</Words>
  <Application>Microsoft Office PowerPoint</Application>
  <PresentationFormat>Breedbeeld</PresentationFormat>
  <Paragraphs>82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Gill Sans MT</vt:lpstr>
      <vt:lpstr>Times New Roman</vt:lpstr>
      <vt:lpstr>Galerie</vt:lpstr>
      <vt:lpstr>PowerPoint-presentatie</vt:lpstr>
      <vt:lpstr>PowerPoint-presentatie</vt:lpstr>
      <vt:lpstr>Copingstijlen</vt:lpstr>
      <vt:lpstr>Hechtingstijlen</vt:lpstr>
      <vt:lpstr>Transactionele analyse</vt:lpstr>
      <vt:lpstr>PowerPoint-presentatie</vt:lpstr>
      <vt:lpstr>Dramadriehoek </vt:lpstr>
      <vt:lpstr>winnaarsdriehoek </vt:lpstr>
      <vt:lpstr>4 G MODEL</vt:lpstr>
      <vt:lpstr>Cirkel van invloed</vt:lpstr>
      <vt:lpstr>Oma anna was een oen…</vt:lpstr>
      <vt:lpstr>Vervolg oma anna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Communiceren kun je leren</dc:title>
  <dc:creator>Bernadette Keijzer</dc:creator>
  <cp:lastModifiedBy>Bernadette Keijzer</cp:lastModifiedBy>
  <cp:revision>38</cp:revision>
  <cp:lastPrinted>2019-02-06T20:56:36Z</cp:lastPrinted>
  <dcterms:created xsi:type="dcterms:W3CDTF">2018-06-22T09:12:56Z</dcterms:created>
  <dcterms:modified xsi:type="dcterms:W3CDTF">2019-02-07T21:06:39Z</dcterms:modified>
</cp:coreProperties>
</file>